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9" r:id="rId5"/>
    <p:sldId id="260" r:id="rId6"/>
    <p:sldId id="261" r:id="rId7"/>
    <p:sldId id="272" r:id="rId8"/>
    <p:sldId id="271" r:id="rId9"/>
    <p:sldId id="263" r:id="rId10"/>
    <p:sldId id="264" r:id="rId11"/>
    <p:sldId id="265" r:id="rId12"/>
    <p:sldId id="266" r:id="rId13"/>
    <p:sldId id="267" r:id="rId14"/>
    <p:sldId id="270" r:id="rId15"/>
  </p:sldIdLst>
  <p:sldSz cx="9145588" cy="6859588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5pPr>
    <a:lvl6pPr marL="2286000" algn="l" defTabSz="914400" rtl="0" eaLnBrk="1" latinLnBrk="0" hangingPunct="1"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6pPr>
    <a:lvl7pPr marL="2743200" algn="l" defTabSz="914400" rtl="0" eaLnBrk="1" latinLnBrk="0" hangingPunct="1"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7pPr>
    <a:lvl8pPr marL="3200400" algn="l" defTabSz="914400" rtl="0" eaLnBrk="1" latinLnBrk="0" hangingPunct="1"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8pPr>
    <a:lvl9pPr marL="3657600" algn="l" defTabSz="914400" rtl="0" eaLnBrk="1" latinLnBrk="0" hangingPunct="1"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666666"/>
    <a:srgbClr val="2B7ABC"/>
    <a:srgbClr val="038CDB"/>
    <a:srgbClr val="231F20"/>
    <a:srgbClr val="FFFFFF"/>
    <a:srgbClr val="000000"/>
    <a:srgbClr val="B70E00"/>
    <a:srgbClr val="591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6" autoAdjust="0"/>
    <p:restoredTop sz="96357" autoAdjust="0"/>
  </p:normalViewPr>
  <p:slideViewPr>
    <p:cSldViewPr>
      <p:cViewPr>
        <p:scale>
          <a:sx n="100" d="100"/>
          <a:sy n="100" d="100"/>
        </p:scale>
        <p:origin x="774" y="258"/>
      </p:cViewPr>
      <p:guideLst>
        <p:guide orient="horz" pos="216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6" d="100"/>
          <a:sy n="106" d="100"/>
        </p:scale>
        <p:origin x="-250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27B2C5-2677-4E4C-9543-D99C5FDBDC10}" type="doc">
      <dgm:prSet loTypeId="urn:microsoft.com/office/officeart/2005/8/layout/hProcess7" loCatId="process" qsTypeId="urn:microsoft.com/office/officeart/2005/8/quickstyle/simple2" qsCatId="simple" csTypeId="urn:microsoft.com/office/officeart/2005/8/colors/accent0_3" csCatId="mainScheme" phldr="1"/>
      <dgm:spPr/>
    </dgm:pt>
    <dgm:pt modelId="{FA22A7F6-8DF4-4328-A922-2309C1A6017A}">
      <dgm:prSet phldrT="[Text]" custT="1"/>
      <dgm:spPr/>
      <dgm:t>
        <a:bodyPr/>
        <a:lstStyle/>
        <a:p>
          <a:r>
            <a:rPr lang="pt-PT" sz="2000" dirty="0" err="1"/>
            <a:t>Introduction</a:t>
          </a:r>
          <a:endParaRPr lang="pt-PT" sz="2000" dirty="0"/>
        </a:p>
      </dgm:t>
    </dgm:pt>
    <dgm:pt modelId="{716F1E16-ABB2-400F-BF9F-116ECB0C2A41}" type="parTrans" cxnId="{5DB52815-9782-4284-A062-9449BF0E4089}">
      <dgm:prSet/>
      <dgm:spPr/>
      <dgm:t>
        <a:bodyPr/>
        <a:lstStyle/>
        <a:p>
          <a:endParaRPr lang="pt-PT" sz="2800">
            <a:solidFill>
              <a:schemeClr val="bg1"/>
            </a:solidFill>
          </a:endParaRPr>
        </a:p>
      </dgm:t>
    </dgm:pt>
    <dgm:pt modelId="{6721426D-845E-4FD7-8D3B-CED223C32017}" type="sibTrans" cxnId="{5DB52815-9782-4284-A062-9449BF0E4089}">
      <dgm:prSet/>
      <dgm:spPr/>
      <dgm:t>
        <a:bodyPr/>
        <a:lstStyle/>
        <a:p>
          <a:endParaRPr lang="pt-PT" sz="2800">
            <a:solidFill>
              <a:schemeClr val="bg1"/>
            </a:solidFill>
          </a:endParaRPr>
        </a:p>
      </dgm:t>
    </dgm:pt>
    <dgm:pt modelId="{A6607E7F-432D-4B63-9971-7246946B050F}">
      <dgm:prSet phldrT="[Text]" custT="1"/>
      <dgm:spPr/>
      <dgm:t>
        <a:bodyPr/>
        <a:lstStyle/>
        <a:p>
          <a:r>
            <a:rPr lang="pt-PT" sz="2000"/>
            <a:t>Area of Study</a:t>
          </a:r>
          <a:endParaRPr lang="pt-PT" sz="2000" dirty="0"/>
        </a:p>
      </dgm:t>
    </dgm:pt>
    <dgm:pt modelId="{3376B86D-78AB-4BD6-9252-D992531EECA1}" type="parTrans" cxnId="{31975946-62A2-426C-85C3-0D441636E0CA}">
      <dgm:prSet/>
      <dgm:spPr/>
      <dgm:t>
        <a:bodyPr/>
        <a:lstStyle/>
        <a:p>
          <a:endParaRPr lang="pt-PT" sz="2800">
            <a:solidFill>
              <a:schemeClr val="bg1"/>
            </a:solidFill>
          </a:endParaRPr>
        </a:p>
      </dgm:t>
    </dgm:pt>
    <dgm:pt modelId="{AD559B05-4C52-4058-AC79-DC5FB517DA8A}" type="sibTrans" cxnId="{31975946-62A2-426C-85C3-0D441636E0CA}">
      <dgm:prSet/>
      <dgm:spPr/>
      <dgm:t>
        <a:bodyPr/>
        <a:lstStyle/>
        <a:p>
          <a:endParaRPr lang="pt-PT" sz="2800">
            <a:solidFill>
              <a:schemeClr val="bg1"/>
            </a:solidFill>
          </a:endParaRPr>
        </a:p>
      </dgm:t>
    </dgm:pt>
    <dgm:pt modelId="{DFA10289-1426-42B5-BDEA-F88FEC73D300}">
      <dgm:prSet phldrT="[Text]" custT="1"/>
      <dgm:spPr/>
      <dgm:t>
        <a:bodyPr/>
        <a:lstStyle/>
        <a:p>
          <a:r>
            <a:rPr lang="pt-PT" sz="2000"/>
            <a:t>Methodology</a:t>
          </a:r>
          <a:endParaRPr lang="pt-PT" sz="2000" dirty="0"/>
        </a:p>
      </dgm:t>
    </dgm:pt>
    <dgm:pt modelId="{5A87DCBB-6C38-41A1-851F-531A33363FF0}" type="parTrans" cxnId="{47C474BC-FC5A-4A12-866A-BCFA89194BC9}">
      <dgm:prSet/>
      <dgm:spPr/>
      <dgm:t>
        <a:bodyPr/>
        <a:lstStyle/>
        <a:p>
          <a:endParaRPr lang="pt-PT" sz="2800">
            <a:solidFill>
              <a:schemeClr val="bg1"/>
            </a:solidFill>
          </a:endParaRPr>
        </a:p>
      </dgm:t>
    </dgm:pt>
    <dgm:pt modelId="{6B96EB89-6474-468A-951C-A14FB47548E1}" type="sibTrans" cxnId="{47C474BC-FC5A-4A12-866A-BCFA89194BC9}">
      <dgm:prSet/>
      <dgm:spPr/>
      <dgm:t>
        <a:bodyPr/>
        <a:lstStyle/>
        <a:p>
          <a:endParaRPr lang="pt-PT" sz="2800">
            <a:solidFill>
              <a:schemeClr val="bg1"/>
            </a:solidFill>
          </a:endParaRPr>
        </a:p>
      </dgm:t>
    </dgm:pt>
    <dgm:pt modelId="{EB83CC9F-6B1F-415D-8B05-10774EED021B}">
      <dgm:prSet phldrT="[Text]" custT="1"/>
      <dgm:spPr/>
      <dgm:t>
        <a:bodyPr/>
        <a:lstStyle/>
        <a:p>
          <a:r>
            <a:rPr lang="pt-PT" sz="2000"/>
            <a:t>Results</a:t>
          </a:r>
          <a:endParaRPr lang="pt-PT" sz="2000" dirty="0"/>
        </a:p>
      </dgm:t>
    </dgm:pt>
    <dgm:pt modelId="{77ED6DAF-4027-4C85-B403-AB7ACB2E68F1}" type="parTrans" cxnId="{4B650D11-7751-4061-BF9A-CEE73231BD0E}">
      <dgm:prSet/>
      <dgm:spPr/>
      <dgm:t>
        <a:bodyPr/>
        <a:lstStyle/>
        <a:p>
          <a:endParaRPr lang="pt-PT" sz="2800">
            <a:solidFill>
              <a:schemeClr val="bg1"/>
            </a:solidFill>
          </a:endParaRPr>
        </a:p>
      </dgm:t>
    </dgm:pt>
    <dgm:pt modelId="{3384CCF2-93C4-451F-82CF-39E8CBEDB763}" type="sibTrans" cxnId="{4B650D11-7751-4061-BF9A-CEE73231BD0E}">
      <dgm:prSet/>
      <dgm:spPr/>
      <dgm:t>
        <a:bodyPr/>
        <a:lstStyle/>
        <a:p>
          <a:endParaRPr lang="pt-PT" sz="2800">
            <a:solidFill>
              <a:schemeClr val="bg1"/>
            </a:solidFill>
          </a:endParaRPr>
        </a:p>
      </dgm:t>
    </dgm:pt>
    <dgm:pt modelId="{6638F0C5-FCF4-461C-AFF0-7BFE1F4A71D3}" type="pres">
      <dgm:prSet presAssocID="{4227B2C5-2677-4E4C-9543-D99C5FDBDC10}" presName="Name0" presStyleCnt="0">
        <dgm:presLayoutVars>
          <dgm:dir/>
          <dgm:animLvl val="lvl"/>
          <dgm:resizeHandles val="exact"/>
        </dgm:presLayoutVars>
      </dgm:prSet>
      <dgm:spPr/>
    </dgm:pt>
    <dgm:pt modelId="{137A36D9-77D7-437C-9918-C0FFB9D0787F}" type="pres">
      <dgm:prSet presAssocID="{FA22A7F6-8DF4-4328-A922-2309C1A6017A}" presName="compositeNode" presStyleCnt="0">
        <dgm:presLayoutVars>
          <dgm:bulletEnabled val="1"/>
        </dgm:presLayoutVars>
      </dgm:prSet>
      <dgm:spPr/>
    </dgm:pt>
    <dgm:pt modelId="{8713A5B4-5496-4F20-B32B-FC4DBBDA4BD6}" type="pres">
      <dgm:prSet presAssocID="{FA22A7F6-8DF4-4328-A922-2309C1A6017A}" presName="bgRect" presStyleLbl="node1" presStyleIdx="0" presStyleCnt="4"/>
      <dgm:spPr/>
    </dgm:pt>
    <dgm:pt modelId="{DDC5AFF6-7258-406E-B1ED-4288FE80D777}" type="pres">
      <dgm:prSet presAssocID="{FA22A7F6-8DF4-4328-A922-2309C1A6017A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25D78174-3E90-4596-9F0A-47EAA2B120F5}" type="pres">
      <dgm:prSet presAssocID="{6721426D-845E-4FD7-8D3B-CED223C32017}" presName="hSp" presStyleCnt="0"/>
      <dgm:spPr/>
    </dgm:pt>
    <dgm:pt modelId="{D70A1200-702B-41B0-B115-2FA99C96BFA6}" type="pres">
      <dgm:prSet presAssocID="{6721426D-845E-4FD7-8D3B-CED223C32017}" presName="vProcSp" presStyleCnt="0"/>
      <dgm:spPr/>
    </dgm:pt>
    <dgm:pt modelId="{912B65EE-E494-48F0-BA02-0AB835D31C96}" type="pres">
      <dgm:prSet presAssocID="{6721426D-845E-4FD7-8D3B-CED223C32017}" presName="vSp1" presStyleCnt="0"/>
      <dgm:spPr/>
    </dgm:pt>
    <dgm:pt modelId="{C8F5A991-3932-42F9-A7F9-437200109223}" type="pres">
      <dgm:prSet presAssocID="{6721426D-845E-4FD7-8D3B-CED223C32017}" presName="simulatedConn" presStyleLbl="solidFgAcc1" presStyleIdx="0" presStyleCnt="3"/>
      <dgm:spPr/>
    </dgm:pt>
    <dgm:pt modelId="{2E0CF89C-D176-4663-9EEA-965029A03A46}" type="pres">
      <dgm:prSet presAssocID="{6721426D-845E-4FD7-8D3B-CED223C32017}" presName="vSp2" presStyleCnt="0"/>
      <dgm:spPr/>
    </dgm:pt>
    <dgm:pt modelId="{A3A2D701-B929-4A1B-B227-A630F604752C}" type="pres">
      <dgm:prSet presAssocID="{6721426D-845E-4FD7-8D3B-CED223C32017}" presName="sibTrans" presStyleCnt="0"/>
      <dgm:spPr/>
    </dgm:pt>
    <dgm:pt modelId="{96168919-F9F0-4D52-9FE2-6C4B22B4C82F}" type="pres">
      <dgm:prSet presAssocID="{A6607E7F-432D-4B63-9971-7246946B050F}" presName="compositeNode" presStyleCnt="0">
        <dgm:presLayoutVars>
          <dgm:bulletEnabled val="1"/>
        </dgm:presLayoutVars>
      </dgm:prSet>
      <dgm:spPr/>
    </dgm:pt>
    <dgm:pt modelId="{FE8B2C0D-9355-4939-81D3-C1F080CE183A}" type="pres">
      <dgm:prSet presAssocID="{A6607E7F-432D-4B63-9971-7246946B050F}" presName="bgRect" presStyleLbl="node1" presStyleIdx="1" presStyleCnt="4"/>
      <dgm:spPr/>
    </dgm:pt>
    <dgm:pt modelId="{17999F04-7122-410D-93ED-B5F42C13F1A1}" type="pres">
      <dgm:prSet presAssocID="{A6607E7F-432D-4B63-9971-7246946B050F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3F78F882-F14F-43F0-8F0D-9EAF4D1DDA49}" type="pres">
      <dgm:prSet presAssocID="{AD559B05-4C52-4058-AC79-DC5FB517DA8A}" presName="hSp" presStyleCnt="0"/>
      <dgm:spPr/>
    </dgm:pt>
    <dgm:pt modelId="{0B13D295-1669-48EA-B0AA-967A2C1327EB}" type="pres">
      <dgm:prSet presAssocID="{AD559B05-4C52-4058-AC79-DC5FB517DA8A}" presName="vProcSp" presStyleCnt="0"/>
      <dgm:spPr/>
    </dgm:pt>
    <dgm:pt modelId="{7F311AC6-D5B3-4D0F-953D-BAF7877D7BDB}" type="pres">
      <dgm:prSet presAssocID="{AD559B05-4C52-4058-AC79-DC5FB517DA8A}" presName="vSp1" presStyleCnt="0"/>
      <dgm:spPr/>
    </dgm:pt>
    <dgm:pt modelId="{4E8D7B9A-2AEE-4AF1-80B0-E1829984DB43}" type="pres">
      <dgm:prSet presAssocID="{AD559B05-4C52-4058-AC79-DC5FB517DA8A}" presName="simulatedConn" presStyleLbl="solidFgAcc1" presStyleIdx="1" presStyleCnt="3"/>
      <dgm:spPr/>
    </dgm:pt>
    <dgm:pt modelId="{562C40D3-C51A-4BB0-BC9E-75A1DEBCF26D}" type="pres">
      <dgm:prSet presAssocID="{AD559B05-4C52-4058-AC79-DC5FB517DA8A}" presName="vSp2" presStyleCnt="0"/>
      <dgm:spPr/>
    </dgm:pt>
    <dgm:pt modelId="{6985278E-46CD-43A1-84FB-2DE85E3ACD1F}" type="pres">
      <dgm:prSet presAssocID="{AD559B05-4C52-4058-AC79-DC5FB517DA8A}" presName="sibTrans" presStyleCnt="0"/>
      <dgm:spPr/>
    </dgm:pt>
    <dgm:pt modelId="{8E8FFD5A-7963-4087-A74B-DB677F86C6A7}" type="pres">
      <dgm:prSet presAssocID="{DFA10289-1426-42B5-BDEA-F88FEC73D300}" presName="compositeNode" presStyleCnt="0">
        <dgm:presLayoutVars>
          <dgm:bulletEnabled val="1"/>
        </dgm:presLayoutVars>
      </dgm:prSet>
      <dgm:spPr/>
    </dgm:pt>
    <dgm:pt modelId="{446CD52D-F8A1-4FDB-AD50-7D1A6CCA8C11}" type="pres">
      <dgm:prSet presAssocID="{DFA10289-1426-42B5-BDEA-F88FEC73D300}" presName="bgRect" presStyleLbl="node1" presStyleIdx="2" presStyleCnt="4"/>
      <dgm:spPr/>
    </dgm:pt>
    <dgm:pt modelId="{440638CC-6548-4AC0-99DF-68F90420F902}" type="pres">
      <dgm:prSet presAssocID="{DFA10289-1426-42B5-BDEA-F88FEC73D300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87EBA85-AB9F-4386-AD66-8AB83A4066E5}" type="pres">
      <dgm:prSet presAssocID="{6B96EB89-6474-468A-951C-A14FB47548E1}" presName="hSp" presStyleCnt="0"/>
      <dgm:spPr/>
    </dgm:pt>
    <dgm:pt modelId="{11CF627D-5E7F-4FCF-ABBB-57089811C33C}" type="pres">
      <dgm:prSet presAssocID="{6B96EB89-6474-468A-951C-A14FB47548E1}" presName="vProcSp" presStyleCnt="0"/>
      <dgm:spPr/>
    </dgm:pt>
    <dgm:pt modelId="{D135C03A-82F4-4EA2-92E5-E927B065FDC0}" type="pres">
      <dgm:prSet presAssocID="{6B96EB89-6474-468A-951C-A14FB47548E1}" presName="vSp1" presStyleCnt="0"/>
      <dgm:spPr/>
    </dgm:pt>
    <dgm:pt modelId="{42EC8224-7C1A-4903-8DDE-0CE368A54119}" type="pres">
      <dgm:prSet presAssocID="{6B96EB89-6474-468A-951C-A14FB47548E1}" presName="simulatedConn" presStyleLbl="solidFgAcc1" presStyleIdx="2" presStyleCnt="3"/>
      <dgm:spPr/>
    </dgm:pt>
    <dgm:pt modelId="{D3B63D71-9FB5-447B-937E-6479189BCBE2}" type="pres">
      <dgm:prSet presAssocID="{6B96EB89-6474-468A-951C-A14FB47548E1}" presName="vSp2" presStyleCnt="0"/>
      <dgm:spPr/>
    </dgm:pt>
    <dgm:pt modelId="{1940DFBB-D535-4675-A6E1-6B2C86E47AAA}" type="pres">
      <dgm:prSet presAssocID="{6B96EB89-6474-468A-951C-A14FB47548E1}" presName="sibTrans" presStyleCnt="0"/>
      <dgm:spPr/>
    </dgm:pt>
    <dgm:pt modelId="{6416E476-DE92-4E64-B9E1-C4166A301DAE}" type="pres">
      <dgm:prSet presAssocID="{EB83CC9F-6B1F-415D-8B05-10774EED021B}" presName="compositeNode" presStyleCnt="0">
        <dgm:presLayoutVars>
          <dgm:bulletEnabled val="1"/>
        </dgm:presLayoutVars>
      </dgm:prSet>
      <dgm:spPr/>
    </dgm:pt>
    <dgm:pt modelId="{4D12D62F-CF16-4054-981D-F182E4F9ECAF}" type="pres">
      <dgm:prSet presAssocID="{EB83CC9F-6B1F-415D-8B05-10774EED021B}" presName="bgRect" presStyleLbl="node1" presStyleIdx="3" presStyleCnt="4"/>
      <dgm:spPr/>
    </dgm:pt>
    <dgm:pt modelId="{679AE593-7066-4F15-A4B1-EA5AD1B4C96D}" type="pres">
      <dgm:prSet presAssocID="{EB83CC9F-6B1F-415D-8B05-10774EED021B}" presName="parentNode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92C3209-3FA3-4D73-917A-A2B74E018298}" type="presOf" srcId="{FA22A7F6-8DF4-4328-A922-2309C1A6017A}" destId="{8713A5B4-5496-4F20-B32B-FC4DBBDA4BD6}" srcOrd="0" destOrd="0" presId="urn:microsoft.com/office/officeart/2005/8/layout/hProcess7"/>
    <dgm:cxn modelId="{E9B0360C-6831-4A3C-970C-2049127CA198}" type="presOf" srcId="{DFA10289-1426-42B5-BDEA-F88FEC73D300}" destId="{440638CC-6548-4AC0-99DF-68F90420F902}" srcOrd="1" destOrd="0" presId="urn:microsoft.com/office/officeart/2005/8/layout/hProcess7"/>
    <dgm:cxn modelId="{4B650D11-7751-4061-BF9A-CEE73231BD0E}" srcId="{4227B2C5-2677-4E4C-9543-D99C5FDBDC10}" destId="{EB83CC9F-6B1F-415D-8B05-10774EED021B}" srcOrd="3" destOrd="0" parTransId="{77ED6DAF-4027-4C85-B403-AB7ACB2E68F1}" sibTransId="{3384CCF2-93C4-451F-82CF-39E8CBEDB763}"/>
    <dgm:cxn modelId="{74E55614-8B1A-4225-9519-D5CE204B718F}" type="presOf" srcId="{EB83CC9F-6B1F-415D-8B05-10774EED021B}" destId="{679AE593-7066-4F15-A4B1-EA5AD1B4C96D}" srcOrd="1" destOrd="0" presId="urn:microsoft.com/office/officeart/2005/8/layout/hProcess7"/>
    <dgm:cxn modelId="{89019D14-E8C4-4734-9859-C7CE9EBC3A4A}" type="presOf" srcId="{4227B2C5-2677-4E4C-9543-D99C5FDBDC10}" destId="{6638F0C5-FCF4-461C-AFF0-7BFE1F4A71D3}" srcOrd="0" destOrd="0" presId="urn:microsoft.com/office/officeart/2005/8/layout/hProcess7"/>
    <dgm:cxn modelId="{5DB52815-9782-4284-A062-9449BF0E4089}" srcId="{4227B2C5-2677-4E4C-9543-D99C5FDBDC10}" destId="{FA22A7F6-8DF4-4328-A922-2309C1A6017A}" srcOrd="0" destOrd="0" parTransId="{716F1E16-ABB2-400F-BF9F-116ECB0C2A41}" sibTransId="{6721426D-845E-4FD7-8D3B-CED223C32017}"/>
    <dgm:cxn modelId="{8AC19D27-736D-4A64-B3AB-A0584F3BA599}" type="presOf" srcId="{EB83CC9F-6B1F-415D-8B05-10774EED021B}" destId="{4D12D62F-CF16-4054-981D-F182E4F9ECAF}" srcOrd="0" destOrd="0" presId="urn:microsoft.com/office/officeart/2005/8/layout/hProcess7"/>
    <dgm:cxn modelId="{9DC04137-30A7-4850-9E82-6C8A32A6994E}" type="presOf" srcId="{DFA10289-1426-42B5-BDEA-F88FEC73D300}" destId="{446CD52D-F8A1-4FDB-AD50-7D1A6CCA8C11}" srcOrd="0" destOrd="0" presId="urn:microsoft.com/office/officeart/2005/8/layout/hProcess7"/>
    <dgm:cxn modelId="{31975946-62A2-426C-85C3-0D441636E0CA}" srcId="{4227B2C5-2677-4E4C-9543-D99C5FDBDC10}" destId="{A6607E7F-432D-4B63-9971-7246946B050F}" srcOrd="1" destOrd="0" parTransId="{3376B86D-78AB-4BD6-9252-D992531EECA1}" sibTransId="{AD559B05-4C52-4058-AC79-DC5FB517DA8A}"/>
    <dgm:cxn modelId="{1B03D074-6E06-4443-87AB-4CED052EF023}" type="presOf" srcId="{FA22A7F6-8DF4-4328-A922-2309C1A6017A}" destId="{DDC5AFF6-7258-406E-B1ED-4288FE80D777}" srcOrd="1" destOrd="0" presId="urn:microsoft.com/office/officeart/2005/8/layout/hProcess7"/>
    <dgm:cxn modelId="{D9751B75-A29E-4562-93CE-D49DD7AFE839}" type="presOf" srcId="{A6607E7F-432D-4B63-9971-7246946B050F}" destId="{17999F04-7122-410D-93ED-B5F42C13F1A1}" srcOrd="1" destOrd="0" presId="urn:microsoft.com/office/officeart/2005/8/layout/hProcess7"/>
    <dgm:cxn modelId="{47C474BC-FC5A-4A12-866A-BCFA89194BC9}" srcId="{4227B2C5-2677-4E4C-9543-D99C5FDBDC10}" destId="{DFA10289-1426-42B5-BDEA-F88FEC73D300}" srcOrd="2" destOrd="0" parTransId="{5A87DCBB-6C38-41A1-851F-531A33363FF0}" sibTransId="{6B96EB89-6474-468A-951C-A14FB47548E1}"/>
    <dgm:cxn modelId="{634130D0-6771-41BE-ADD5-674C8748060D}" type="presOf" srcId="{A6607E7F-432D-4B63-9971-7246946B050F}" destId="{FE8B2C0D-9355-4939-81D3-C1F080CE183A}" srcOrd="0" destOrd="0" presId="urn:microsoft.com/office/officeart/2005/8/layout/hProcess7"/>
    <dgm:cxn modelId="{96A8C170-D863-4B49-A17F-2F03C95A2222}" type="presParOf" srcId="{6638F0C5-FCF4-461C-AFF0-7BFE1F4A71D3}" destId="{137A36D9-77D7-437C-9918-C0FFB9D0787F}" srcOrd="0" destOrd="0" presId="urn:microsoft.com/office/officeart/2005/8/layout/hProcess7"/>
    <dgm:cxn modelId="{DEC54682-3950-4757-A638-0C1D1CAC2712}" type="presParOf" srcId="{137A36D9-77D7-437C-9918-C0FFB9D0787F}" destId="{8713A5B4-5496-4F20-B32B-FC4DBBDA4BD6}" srcOrd="0" destOrd="0" presId="urn:microsoft.com/office/officeart/2005/8/layout/hProcess7"/>
    <dgm:cxn modelId="{1EE91106-3859-4BA7-B8C0-F482F0F0BD10}" type="presParOf" srcId="{137A36D9-77D7-437C-9918-C0FFB9D0787F}" destId="{DDC5AFF6-7258-406E-B1ED-4288FE80D777}" srcOrd="1" destOrd="0" presId="urn:microsoft.com/office/officeart/2005/8/layout/hProcess7"/>
    <dgm:cxn modelId="{F46A8E72-2A68-442C-B83D-36CEECBE8C93}" type="presParOf" srcId="{6638F0C5-FCF4-461C-AFF0-7BFE1F4A71D3}" destId="{25D78174-3E90-4596-9F0A-47EAA2B120F5}" srcOrd="1" destOrd="0" presId="urn:microsoft.com/office/officeart/2005/8/layout/hProcess7"/>
    <dgm:cxn modelId="{831BB19B-6749-4D3F-BC9C-0DCD3ECA7ED3}" type="presParOf" srcId="{6638F0C5-FCF4-461C-AFF0-7BFE1F4A71D3}" destId="{D70A1200-702B-41B0-B115-2FA99C96BFA6}" srcOrd="2" destOrd="0" presId="urn:microsoft.com/office/officeart/2005/8/layout/hProcess7"/>
    <dgm:cxn modelId="{0004596F-EF02-4C50-AFC6-90781F076D94}" type="presParOf" srcId="{D70A1200-702B-41B0-B115-2FA99C96BFA6}" destId="{912B65EE-E494-48F0-BA02-0AB835D31C96}" srcOrd="0" destOrd="0" presId="urn:microsoft.com/office/officeart/2005/8/layout/hProcess7"/>
    <dgm:cxn modelId="{D09B984F-9459-4515-A811-BAF1D4346F55}" type="presParOf" srcId="{D70A1200-702B-41B0-B115-2FA99C96BFA6}" destId="{C8F5A991-3932-42F9-A7F9-437200109223}" srcOrd="1" destOrd="0" presId="urn:microsoft.com/office/officeart/2005/8/layout/hProcess7"/>
    <dgm:cxn modelId="{05A47124-7337-4F6A-8BA2-5E55BB67BFEF}" type="presParOf" srcId="{D70A1200-702B-41B0-B115-2FA99C96BFA6}" destId="{2E0CF89C-D176-4663-9EEA-965029A03A46}" srcOrd="2" destOrd="0" presId="urn:microsoft.com/office/officeart/2005/8/layout/hProcess7"/>
    <dgm:cxn modelId="{505B3D48-BBF2-4F00-82A6-91F9463A04DB}" type="presParOf" srcId="{6638F0C5-FCF4-461C-AFF0-7BFE1F4A71D3}" destId="{A3A2D701-B929-4A1B-B227-A630F604752C}" srcOrd="3" destOrd="0" presId="urn:microsoft.com/office/officeart/2005/8/layout/hProcess7"/>
    <dgm:cxn modelId="{FB0A92B6-D8D7-40B1-ABF2-B59FE9053DCF}" type="presParOf" srcId="{6638F0C5-FCF4-461C-AFF0-7BFE1F4A71D3}" destId="{96168919-F9F0-4D52-9FE2-6C4B22B4C82F}" srcOrd="4" destOrd="0" presId="urn:microsoft.com/office/officeart/2005/8/layout/hProcess7"/>
    <dgm:cxn modelId="{DBE79FA8-259C-4A35-8C75-50B1FA49A96E}" type="presParOf" srcId="{96168919-F9F0-4D52-9FE2-6C4B22B4C82F}" destId="{FE8B2C0D-9355-4939-81D3-C1F080CE183A}" srcOrd="0" destOrd="0" presId="urn:microsoft.com/office/officeart/2005/8/layout/hProcess7"/>
    <dgm:cxn modelId="{ED0FEC7F-FEFE-43D3-BA0D-349C77B8A6CA}" type="presParOf" srcId="{96168919-F9F0-4D52-9FE2-6C4B22B4C82F}" destId="{17999F04-7122-410D-93ED-B5F42C13F1A1}" srcOrd="1" destOrd="0" presId="urn:microsoft.com/office/officeart/2005/8/layout/hProcess7"/>
    <dgm:cxn modelId="{1E2422E8-85BF-40F6-A81F-CC5BC703E2D6}" type="presParOf" srcId="{6638F0C5-FCF4-461C-AFF0-7BFE1F4A71D3}" destId="{3F78F882-F14F-43F0-8F0D-9EAF4D1DDA49}" srcOrd="5" destOrd="0" presId="urn:microsoft.com/office/officeart/2005/8/layout/hProcess7"/>
    <dgm:cxn modelId="{30E91A70-8CDF-4F46-A7B9-F9D13DAB484F}" type="presParOf" srcId="{6638F0C5-FCF4-461C-AFF0-7BFE1F4A71D3}" destId="{0B13D295-1669-48EA-B0AA-967A2C1327EB}" srcOrd="6" destOrd="0" presId="urn:microsoft.com/office/officeart/2005/8/layout/hProcess7"/>
    <dgm:cxn modelId="{F337A3CF-45BB-44A5-80A8-595CDD0DE47A}" type="presParOf" srcId="{0B13D295-1669-48EA-B0AA-967A2C1327EB}" destId="{7F311AC6-D5B3-4D0F-953D-BAF7877D7BDB}" srcOrd="0" destOrd="0" presId="urn:microsoft.com/office/officeart/2005/8/layout/hProcess7"/>
    <dgm:cxn modelId="{0921E443-27EC-4758-82A3-D400A1C12198}" type="presParOf" srcId="{0B13D295-1669-48EA-B0AA-967A2C1327EB}" destId="{4E8D7B9A-2AEE-4AF1-80B0-E1829984DB43}" srcOrd="1" destOrd="0" presId="urn:microsoft.com/office/officeart/2005/8/layout/hProcess7"/>
    <dgm:cxn modelId="{E163878D-CEAE-4768-9A29-FBEA36CE93D8}" type="presParOf" srcId="{0B13D295-1669-48EA-B0AA-967A2C1327EB}" destId="{562C40D3-C51A-4BB0-BC9E-75A1DEBCF26D}" srcOrd="2" destOrd="0" presId="urn:microsoft.com/office/officeart/2005/8/layout/hProcess7"/>
    <dgm:cxn modelId="{3B26A374-D998-4CEA-9D47-B6F0551870A3}" type="presParOf" srcId="{6638F0C5-FCF4-461C-AFF0-7BFE1F4A71D3}" destId="{6985278E-46CD-43A1-84FB-2DE85E3ACD1F}" srcOrd="7" destOrd="0" presId="urn:microsoft.com/office/officeart/2005/8/layout/hProcess7"/>
    <dgm:cxn modelId="{42B53656-AE4E-42CE-A68B-A9F582B08566}" type="presParOf" srcId="{6638F0C5-FCF4-461C-AFF0-7BFE1F4A71D3}" destId="{8E8FFD5A-7963-4087-A74B-DB677F86C6A7}" srcOrd="8" destOrd="0" presId="urn:microsoft.com/office/officeart/2005/8/layout/hProcess7"/>
    <dgm:cxn modelId="{42C6FE8B-0C28-4EBD-A7FF-31B15BBE42D1}" type="presParOf" srcId="{8E8FFD5A-7963-4087-A74B-DB677F86C6A7}" destId="{446CD52D-F8A1-4FDB-AD50-7D1A6CCA8C11}" srcOrd="0" destOrd="0" presId="urn:microsoft.com/office/officeart/2005/8/layout/hProcess7"/>
    <dgm:cxn modelId="{162B7E2F-8FF3-47D1-8244-591063D823BD}" type="presParOf" srcId="{8E8FFD5A-7963-4087-A74B-DB677F86C6A7}" destId="{440638CC-6548-4AC0-99DF-68F90420F902}" srcOrd="1" destOrd="0" presId="urn:microsoft.com/office/officeart/2005/8/layout/hProcess7"/>
    <dgm:cxn modelId="{33ED376C-5608-4CE6-B3C1-C2DD870AFC6F}" type="presParOf" srcId="{6638F0C5-FCF4-461C-AFF0-7BFE1F4A71D3}" destId="{887EBA85-AB9F-4386-AD66-8AB83A4066E5}" srcOrd="9" destOrd="0" presId="urn:microsoft.com/office/officeart/2005/8/layout/hProcess7"/>
    <dgm:cxn modelId="{C8F5BE34-AFB9-41B1-A1DD-CF570E9A89E7}" type="presParOf" srcId="{6638F0C5-FCF4-461C-AFF0-7BFE1F4A71D3}" destId="{11CF627D-5E7F-4FCF-ABBB-57089811C33C}" srcOrd="10" destOrd="0" presId="urn:microsoft.com/office/officeart/2005/8/layout/hProcess7"/>
    <dgm:cxn modelId="{B8C8A76D-3583-4570-9D12-FC140E893BEF}" type="presParOf" srcId="{11CF627D-5E7F-4FCF-ABBB-57089811C33C}" destId="{D135C03A-82F4-4EA2-92E5-E927B065FDC0}" srcOrd="0" destOrd="0" presId="urn:microsoft.com/office/officeart/2005/8/layout/hProcess7"/>
    <dgm:cxn modelId="{A913153F-1C7F-4E39-9A93-F4D116E99E57}" type="presParOf" srcId="{11CF627D-5E7F-4FCF-ABBB-57089811C33C}" destId="{42EC8224-7C1A-4903-8DDE-0CE368A54119}" srcOrd="1" destOrd="0" presId="urn:microsoft.com/office/officeart/2005/8/layout/hProcess7"/>
    <dgm:cxn modelId="{EC5763EB-5DF5-41A3-B29D-01814249E0A7}" type="presParOf" srcId="{11CF627D-5E7F-4FCF-ABBB-57089811C33C}" destId="{D3B63D71-9FB5-447B-937E-6479189BCBE2}" srcOrd="2" destOrd="0" presId="urn:microsoft.com/office/officeart/2005/8/layout/hProcess7"/>
    <dgm:cxn modelId="{4F977146-B4B1-48A2-95B8-512A8CF1D521}" type="presParOf" srcId="{6638F0C5-FCF4-461C-AFF0-7BFE1F4A71D3}" destId="{1940DFBB-D535-4675-A6E1-6B2C86E47AAA}" srcOrd="11" destOrd="0" presId="urn:microsoft.com/office/officeart/2005/8/layout/hProcess7"/>
    <dgm:cxn modelId="{B9A522F5-9CB3-4599-89D6-715A896863E9}" type="presParOf" srcId="{6638F0C5-FCF4-461C-AFF0-7BFE1F4A71D3}" destId="{6416E476-DE92-4E64-B9E1-C4166A301DAE}" srcOrd="12" destOrd="0" presId="urn:microsoft.com/office/officeart/2005/8/layout/hProcess7"/>
    <dgm:cxn modelId="{454FAF20-8D06-472D-9D91-10E4B7F94018}" type="presParOf" srcId="{6416E476-DE92-4E64-B9E1-C4166A301DAE}" destId="{4D12D62F-CF16-4054-981D-F182E4F9ECAF}" srcOrd="0" destOrd="0" presId="urn:microsoft.com/office/officeart/2005/8/layout/hProcess7"/>
    <dgm:cxn modelId="{DBA33DDD-726A-42F6-8CD5-C15A45E710AE}" type="presParOf" srcId="{6416E476-DE92-4E64-B9E1-C4166A301DAE}" destId="{679AE593-7066-4F15-A4B1-EA5AD1B4C96D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3A5B4-5496-4F20-B32B-FC4DBBDA4BD6}">
      <dsp:nvSpPr>
        <dsp:cNvPr id="0" name=""/>
        <dsp:cNvSpPr/>
      </dsp:nvSpPr>
      <dsp:spPr>
        <a:xfrm>
          <a:off x="3689" y="1260683"/>
          <a:ext cx="2219197" cy="2663036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Introduction</a:t>
          </a:r>
          <a:endParaRPr lang="pt-PT" sz="2000" kern="1200" dirty="0"/>
        </a:p>
      </dsp:txBody>
      <dsp:txXfrm rot="16200000">
        <a:off x="-866235" y="2130608"/>
        <a:ext cx="2183689" cy="443839"/>
      </dsp:txXfrm>
    </dsp:sp>
    <dsp:sp modelId="{FE8B2C0D-9355-4939-81D3-C1F080CE183A}">
      <dsp:nvSpPr>
        <dsp:cNvPr id="0" name=""/>
        <dsp:cNvSpPr/>
      </dsp:nvSpPr>
      <dsp:spPr>
        <a:xfrm>
          <a:off x="2300558" y="1260683"/>
          <a:ext cx="2219197" cy="2663036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/>
            <a:t>Area of Study</a:t>
          </a:r>
          <a:endParaRPr lang="pt-PT" sz="2000" kern="1200" dirty="0"/>
        </a:p>
      </dsp:txBody>
      <dsp:txXfrm rot="16200000">
        <a:off x="1430633" y="2130608"/>
        <a:ext cx="2183689" cy="443839"/>
      </dsp:txXfrm>
    </dsp:sp>
    <dsp:sp modelId="{C8F5A991-3932-42F9-A7F9-437200109223}">
      <dsp:nvSpPr>
        <dsp:cNvPr id="0" name=""/>
        <dsp:cNvSpPr/>
      </dsp:nvSpPr>
      <dsp:spPr>
        <a:xfrm rot="5400000">
          <a:off x="2116138" y="3375265"/>
          <a:ext cx="391032" cy="332879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CD52D-F8A1-4FDB-AD50-7D1A6CCA8C11}">
      <dsp:nvSpPr>
        <dsp:cNvPr id="0" name=""/>
        <dsp:cNvSpPr/>
      </dsp:nvSpPr>
      <dsp:spPr>
        <a:xfrm>
          <a:off x="4597427" y="1260683"/>
          <a:ext cx="2219197" cy="2663036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/>
            <a:t>Methodology</a:t>
          </a:r>
          <a:endParaRPr lang="pt-PT" sz="2000" kern="1200" dirty="0"/>
        </a:p>
      </dsp:txBody>
      <dsp:txXfrm rot="16200000">
        <a:off x="3727502" y="2130608"/>
        <a:ext cx="2183689" cy="443839"/>
      </dsp:txXfrm>
    </dsp:sp>
    <dsp:sp modelId="{4E8D7B9A-2AEE-4AF1-80B0-E1829984DB43}">
      <dsp:nvSpPr>
        <dsp:cNvPr id="0" name=""/>
        <dsp:cNvSpPr/>
      </dsp:nvSpPr>
      <dsp:spPr>
        <a:xfrm rot="5400000">
          <a:off x="4413007" y="3375265"/>
          <a:ext cx="391032" cy="332879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2D62F-CF16-4054-981D-F182E4F9ECAF}">
      <dsp:nvSpPr>
        <dsp:cNvPr id="0" name=""/>
        <dsp:cNvSpPr/>
      </dsp:nvSpPr>
      <dsp:spPr>
        <a:xfrm>
          <a:off x="6894296" y="1260683"/>
          <a:ext cx="2219197" cy="2663036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/>
            <a:t>Results</a:t>
          </a:r>
          <a:endParaRPr lang="pt-PT" sz="2000" kern="1200" dirty="0"/>
        </a:p>
      </dsp:txBody>
      <dsp:txXfrm rot="16200000">
        <a:off x="6024371" y="2130608"/>
        <a:ext cx="2183689" cy="443839"/>
      </dsp:txXfrm>
    </dsp:sp>
    <dsp:sp modelId="{42EC8224-7C1A-4903-8DDE-0CE368A54119}">
      <dsp:nvSpPr>
        <dsp:cNvPr id="0" name=""/>
        <dsp:cNvSpPr/>
      </dsp:nvSpPr>
      <dsp:spPr>
        <a:xfrm rot="5400000">
          <a:off x="6709876" y="3375265"/>
          <a:ext cx="391032" cy="332879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220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685800"/>
            <a:ext cx="4568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2896BE76-824D-4D13-A137-669EE8808A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8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D2E5A-1B5B-4647-8F77-B85E688A58FD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1EA3E-DAA8-489C-B0D7-40C1B58854BE}" type="slidenum">
              <a:rPr lang="en-US"/>
              <a:pPr/>
              <a:t>2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6BE76-824D-4D13-A137-669EE8808A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4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2997200"/>
            <a:ext cx="6769100" cy="144145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4510088"/>
            <a:ext cx="6769100" cy="7191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Tx/>
              <a:buNone/>
              <a:defRPr>
                <a:latin typeface="Futura LT" pitchFamily="2" charset="0"/>
                <a:ea typeface="Kozuka Gothic Pro EL" pitchFamily="34" charset="-128"/>
              </a:defRPr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8B9C85-14CE-4F7E-ADC7-B91F5C5CD79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75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1485900"/>
            <a:ext cx="2052638" cy="4897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1485900"/>
            <a:ext cx="6005512" cy="4897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3EA2E1-540E-46EF-8269-E8B3D9B907C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807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3988" cy="14716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7788"/>
            <a:ext cx="640238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557C48-2B73-4201-B664-D5AF2D18857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310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31D3ED-4E1D-4C50-8C0C-FE9C82EEDB0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008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8488"/>
            <a:ext cx="777398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3987" cy="15017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3B9795-9279-4CF4-95E1-BB33664247E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457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25" y="1600200"/>
            <a:ext cx="3384550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2575" y="1600200"/>
            <a:ext cx="338613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14A3E-972C-4DBD-BE78-BADC18BD727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13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311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61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13" y="2174875"/>
            <a:ext cx="4041775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8381F-D86A-4184-974D-6285D3B44F0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72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F44A88-45E8-4189-AC7B-6D9CAADA3F0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9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76BDC-6D81-4E90-AB1B-6316A11F819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298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3338" cy="5854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26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F0FBD-DA2C-4293-BE0F-358B1B1FD50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97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A0688D-1E2E-453A-AA1C-74FCC85A69F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727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2188"/>
            <a:ext cx="5487987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7987" cy="4116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8925"/>
            <a:ext cx="5487987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F548F-7A0F-4C4A-9D70-9B059EB16CB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393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217FFA-C816-4CC5-80DC-CFB4C332C7E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896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8338" y="274638"/>
            <a:ext cx="17303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25" y="274638"/>
            <a:ext cx="5040313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57352-92EE-406C-BF04-DCA97C33B5C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5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8488"/>
            <a:ext cx="777398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3987" cy="15017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A565ED-52AE-4FDB-A223-A62541EE8A8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13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565400"/>
            <a:ext cx="4029075" cy="38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2565400"/>
            <a:ext cx="4029075" cy="38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AFCDB4-397E-4F27-B5FA-31305012E2AD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87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311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61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13" y="2174875"/>
            <a:ext cx="4041775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1B6DEA-BB33-407E-B11F-24945DFCB09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64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C933F6-E530-432C-BD82-1709B4CC1E8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58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8EC64B-91AC-4934-94E2-8900BB4E2C4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91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3338" cy="5854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26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935083-DBC3-49A4-9809-A6C0149D4AC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88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2188"/>
            <a:ext cx="5487987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7987" cy="4116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8925"/>
            <a:ext cx="5487987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26D1C-8D1C-4719-8177-49859C39FAB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3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485900"/>
            <a:ext cx="820737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565400"/>
            <a:ext cx="8210550" cy="381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0"/>
            <a:r>
              <a:rPr lang="ru-RU"/>
              <a:t>Third level</a:t>
            </a:r>
          </a:p>
          <a:p>
            <a:pPr lvl="1"/>
            <a:r>
              <a:rPr lang="ru-RU"/>
              <a:t>Fourth level</a:t>
            </a:r>
          </a:p>
          <a:p>
            <a:pPr lvl="2"/>
            <a:r>
              <a:rPr lang="ru-RU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26213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26213"/>
            <a:ext cx="2897188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788" y="6526213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+mj-lt"/>
              </a:defRPr>
            </a:lvl1pPr>
          </a:lstStyle>
          <a:p>
            <a:fld id="{1BA1CA7B-7130-49B2-B95D-FE6D14E5DE2E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" pitchFamily="2" charset="0"/>
          <a:ea typeface="Kozuka Gothic Pro EL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" pitchFamily="2" charset="0"/>
          <a:ea typeface="Kozuka Gothic Pro EL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" pitchFamily="2" charset="0"/>
          <a:ea typeface="Kozuka Gothic Pro EL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" pitchFamily="2" charset="0"/>
          <a:ea typeface="Kozuka Gothic Pro EL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" pitchFamily="2" charset="0"/>
          <a:ea typeface="Kozuka Gothic Pro EL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" pitchFamily="2" charset="0"/>
          <a:ea typeface="Kozuka Gothic Pro EL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" pitchFamily="2" charset="0"/>
          <a:ea typeface="Kozuka Gothic Pro EL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" pitchFamily="2" charset="0"/>
          <a:ea typeface="Kozuka Gothic Pro EL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 r="-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9135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25" y="1600200"/>
            <a:ext cx="6923088" cy="452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3594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26213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3594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26213"/>
            <a:ext cx="2897188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3594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788" y="6526213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F798B7CB-AA66-413A-A89F-5A8BFF3E0861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" pitchFamily="2" charset="0"/>
          <a:ea typeface="Kozuka Gothic Pro EL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" pitchFamily="2" charset="0"/>
          <a:ea typeface="Kozuka Gothic Pro EL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" pitchFamily="2" charset="0"/>
          <a:ea typeface="Kozuka Gothic Pro EL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" pitchFamily="2" charset="0"/>
          <a:ea typeface="Kozuka Gothic Pro EL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" pitchFamily="2" charset="0"/>
          <a:ea typeface="Kozuka Gothic Pro EL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" pitchFamily="2" charset="0"/>
          <a:ea typeface="Kozuka Gothic Pro EL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" pitchFamily="2" charset="0"/>
          <a:ea typeface="Kozuka Gothic Pro EL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" pitchFamily="2" charset="0"/>
          <a:ea typeface="Kozuka Gothic Pro EL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0306" y="2997200"/>
            <a:ext cx="8712967" cy="2160786"/>
          </a:xfrm>
          <a:noFill/>
        </p:spPr>
        <p:txBody>
          <a:bodyPr anchor="ctr" anchorCtr="1"/>
          <a:lstStyle/>
          <a:p>
            <a:r>
              <a:rPr lang="en-GB" sz="3800" dirty="0">
                <a:latin typeface="Calibri" panose="020F0502020204030204" pitchFamily="34" charset="0"/>
                <a:cs typeface="Calibri" panose="020F0502020204030204" pitchFamily="34" charset="0"/>
              </a:rPr>
              <a:t>Urban land-use mapping using a deep convolutional neural network with high spatial resolution multispectral remote sensing imagery</a:t>
            </a:r>
            <a:endParaRPr lang="uk-UA" sz="3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511014" y="5446018"/>
            <a:ext cx="6051550" cy="576263"/>
          </a:xfrm>
          <a:noFill/>
          <a:ln/>
        </p:spPr>
        <p:txBody>
          <a:bodyPr/>
          <a:lstStyle/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Deteção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Remota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Multiespectral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Sílvia Mourão fc57541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FCUL, 17/05/2022</a:t>
            </a:r>
            <a:endParaRPr lang="ru-RU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Classroom outline">
            <a:extLst>
              <a:ext uri="{FF2B5EF4-FFF2-40B4-BE49-F238E27FC236}">
                <a16:creationId xmlns:a16="http://schemas.microsoft.com/office/drawing/2014/main" id="{B9549865-C90C-2FC9-0A3C-8F8ED0231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306" y="3501802"/>
            <a:ext cx="1375272" cy="13752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STDCNN proposed method was tested versus other methods previously proposed by other authors</a:t>
            </a:r>
          </a:p>
          <a:p>
            <a:r>
              <a:rPr lang="en-GB" dirty="0"/>
              <a:t>Confusion Matrices created for each case</a:t>
            </a:r>
          </a:p>
          <a:p>
            <a:r>
              <a:rPr lang="en-GB" dirty="0"/>
              <a:t>Two indicators considered – Overall Accuracy (OA) and Kappa Coefficient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D3ED-4E1D-4C50-8C0C-FE9C82EEDB02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185" t="67877" r="47952" b="2783"/>
          <a:stretch/>
        </p:blipFill>
        <p:spPr>
          <a:xfrm>
            <a:off x="2196531" y="3388104"/>
            <a:ext cx="3096343" cy="257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ED041-0034-6608-7C71-8CEA7E9884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97" t="67877" b="2783"/>
          <a:stretch/>
        </p:blipFill>
        <p:spPr>
          <a:xfrm>
            <a:off x="5148885" y="3460079"/>
            <a:ext cx="3312341" cy="2559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906" y="3420524"/>
            <a:ext cx="5724525" cy="3019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9B45C6-29B6-654A-8A18-7DCA02BE6E38}"/>
              </a:ext>
            </a:extLst>
          </p:cNvPr>
          <p:cNvSpPr/>
          <p:nvPr/>
        </p:nvSpPr>
        <p:spPr bwMode="auto">
          <a:xfrm>
            <a:off x="6122740" y="5881501"/>
            <a:ext cx="432048" cy="362388"/>
          </a:xfrm>
          <a:prstGeom prst="rect">
            <a:avLst/>
          </a:prstGeom>
          <a:solidFill>
            <a:srgbClr val="FFFF00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elix Titling" pitchFamily="82" charset="0"/>
              <a:ea typeface="굴림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53862-CE41-BAA7-7FE8-067856CE6978}"/>
              </a:ext>
            </a:extLst>
          </p:cNvPr>
          <p:cNvSpPr/>
          <p:nvPr/>
        </p:nvSpPr>
        <p:spPr bwMode="auto">
          <a:xfrm>
            <a:off x="7237090" y="5870789"/>
            <a:ext cx="432048" cy="362388"/>
          </a:xfrm>
          <a:prstGeom prst="rect">
            <a:avLst/>
          </a:prstGeom>
          <a:solidFill>
            <a:srgbClr val="FFFF00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elix Titling" pitchFamily="82" charset="0"/>
              <a:ea typeface="굴림" pitchFamily="34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290146-637B-67A1-DBD4-5A3ECCE18BD6}"/>
              </a:ext>
            </a:extLst>
          </p:cNvPr>
          <p:cNvSpPr txBox="1">
            <a:spLocks/>
          </p:cNvSpPr>
          <p:nvPr/>
        </p:nvSpPr>
        <p:spPr bwMode="auto">
          <a:xfrm>
            <a:off x="1987550" y="427038"/>
            <a:ext cx="69135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9pPr>
          </a:lstStyle>
          <a:p>
            <a:r>
              <a:rPr lang="en-GB" kern="0" dirty="0"/>
              <a:t>Results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318123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Land-use maps created with skeleton-based decomposition and uniform decomposition methods</a:t>
            </a:r>
          </a:p>
          <a:p>
            <a:r>
              <a:rPr lang="en-GB" dirty="0"/>
              <a:t>Skeleton-based decomposition obtained better, smoother results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D3ED-4E1D-4C50-8C0C-FE9C82EEDB02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16610" y="2962750"/>
            <a:ext cx="4680520" cy="3563463"/>
          </a:xfrm>
          <a:prstGeom prst="rect">
            <a:avLst/>
          </a:prstGeom>
        </p:spPr>
      </p:pic>
      <p:pic>
        <p:nvPicPr>
          <p:cNvPr id="6" name="Graphic 5" descr="Classroom outline">
            <a:extLst>
              <a:ext uri="{FF2B5EF4-FFF2-40B4-BE49-F238E27FC236}">
                <a16:creationId xmlns:a16="http://schemas.microsoft.com/office/drawing/2014/main" id="{EE56538A-7A67-750B-0741-A2BD79978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306" y="3501802"/>
            <a:ext cx="1375272" cy="13752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1E5F2D-F6EE-E0CB-51A4-2AF23A9C4E46}"/>
              </a:ext>
            </a:extLst>
          </p:cNvPr>
          <p:cNvSpPr txBox="1">
            <a:spLocks/>
          </p:cNvSpPr>
          <p:nvPr/>
        </p:nvSpPr>
        <p:spPr bwMode="auto">
          <a:xfrm>
            <a:off x="1987550" y="427038"/>
            <a:ext cx="69135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9pPr>
          </a:lstStyle>
          <a:p>
            <a:r>
              <a:rPr lang="en-GB" kern="0" dirty="0"/>
              <a:t>Results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191313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D3ED-4E1D-4C50-8C0C-FE9C82EEDB02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01863" y="259142"/>
            <a:ext cx="5419725" cy="6286500"/>
          </a:xfrm>
          <a:prstGeom prst="rect">
            <a:avLst/>
          </a:prstGeom>
        </p:spPr>
      </p:pic>
      <p:pic>
        <p:nvPicPr>
          <p:cNvPr id="6" name="Graphic 5" descr="Classroom outline">
            <a:extLst>
              <a:ext uri="{FF2B5EF4-FFF2-40B4-BE49-F238E27FC236}">
                <a16:creationId xmlns:a16="http://schemas.microsoft.com/office/drawing/2014/main" id="{4AC02EF6-6AFF-EEBE-EC95-B6996476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306" y="3501802"/>
            <a:ext cx="1375272" cy="137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0688D-1E2E-453A-AA1C-74FCC85A69FA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444972" y="2853730"/>
            <a:ext cx="82434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Huang, B.; Zhao, B.; Song, Y. Urban Land-Use Mapping Using a Deep Convolutional Neural Network with High Spatial Resolution Multispectral Remote Sensing Imagery. </a:t>
            </a:r>
            <a:r>
              <a:rPr lang="en-GB" sz="20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Remote Sensing of Environment</a:t>
            </a: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2018</a:t>
            </a: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20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214</a:t>
            </a: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73–86. https://doi.org/10.1016/j.rse.2018.04.050</a:t>
            </a: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71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E7788E1-DFC9-3248-FA1D-7897839EA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76986"/>
              </p:ext>
            </p:extLst>
          </p:nvPr>
        </p:nvGraphicFramePr>
        <p:xfrm>
          <a:off x="28404" y="1675185"/>
          <a:ext cx="9117183" cy="5184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06" y="1675185"/>
            <a:ext cx="8207375" cy="1008063"/>
          </a:xfrm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GB" dirty="0"/>
              <a:t>Index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4788" y="6526213"/>
            <a:ext cx="2133600" cy="1968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251667A-07AE-4EA1-BACB-3F8DD5FF3DD5}" type="slidenum">
              <a:rPr lang="ru-RU" sz="700" kern="1200">
                <a:latin typeface="+mj-lt"/>
                <a:ea typeface="굴림" pitchFamily="34" charset="-127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ru-RU" sz="700" kern="1200">
              <a:latin typeface="+mj-lt"/>
              <a:ea typeface="굴림" pitchFamily="34" charset="-127"/>
              <a:cs typeface="+mn-cs"/>
            </a:endParaRPr>
          </a:p>
        </p:txBody>
      </p:sp>
      <p:pic>
        <p:nvPicPr>
          <p:cNvPr id="8" name="Graphic 7" descr="Map with pin outline">
            <a:extLst>
              <a:ext uri="{FF2B5EF4-FFF2-40B4-BE49-F238E27FC236}">
                <a16:creationId xmlns:a16="http://schemas.microsoft.com/office/drawing/2014/main" id="{775D7A86-5971-478D-1383-763CB45FC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1102" y="3989139"/>
            <a:ext cx="1375272" cy="1375272"/>
          </a:xfrm>
          <a:prstGeom prst="rect">
            <a:avLst/>
          </a:prstGeom>
        </p:spPr>
      </p:pic>
      <p:pic>
        <p:nvPicPr>
          <p:cNvPr id="10" name="Graphic 9" descr="Circles with arrows outline">
            <a:extLst>
              <a:ext uri="{FF2B5EF4-FFF2-40B4-BE49-F238E27FC236}">
                <a16:creationId xmlns:a16="http://schemas.microsoft.com/office/drawing/2014/main" id="{1DC1CB87-1E44-F7AA-E109-5FF1C01FDB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1738" y="3989139"/>
            <a:ext cx="1375272" cy="1375272"/>
          </a:xfrm>
          <a:prstGeom prst="rect">
            <a:avLst/>
          </a:prstGeom>
        </p:spPr>
      </p:pic>
      <p:pic>
        <p:nvPicPr>
          <p:cNvPr id="14" name="Graphic 13" descr="Lightbulb and gear outline">
            <a:extLst>
              <a:ext uri="{FF2B5EF4-FFF2-40B4-BE49-F238E27FC236}">
                <a16:creationId xmlns:a16="http://schemas.microsoft.com/office/drawing/2014/main" id="{48563225-DFB6-C75B-0383-4948C48F97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638" y="3989139"/>
            <a:ext cx="1375272" cy="1375272"/>
          </a:xfrm>
          <a:prstGeom prst="rect">
            <a:avLst/>
          </a:prstGeom>
        </p:spPr>
      </p:pic>
      <p:pic>
        <p:nvPicPr>
          <p:cNvPr id="17" name="Graphic 16" descr="Classroom outline">
            <a:extLst>
              <a:ext uri="{FF2B5EF4-FFF2-40B4-BE49-F238E27FC236}">
                <a16:creationId xmlns:a16="http://schemas.microsoft.com/office/drawing/2014/main" id="{BE1D924B-5909-49C9-5223-6555592FDB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1843" y="3987352"/>
            <a:ext cx="1375272" cy="1375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ACA-485C-487B-82DF-26657C98AAE9}" type="slidenum">
              <a:rPr lang="ru-RU"/>
              <a:pPr/>
              <a:t>3</a:t>
            </a:fld>
            <a:endParaRPr lang="ru-RU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5475" y="274638"/>
            <a:ext cx="6853238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5474" y="1600200"/>
            <a:ext cx="6925791" cy="96549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ko-KR" sz="2400" b="1" dirty="0">
                <a:ea typeface="굴림" pitchFamily="34" charset="-127"/>
              </a:rPr>
              <a:t>Objective: creating an urban land-use map from high spatial resolution multispectral remote sensing images</a:t>
            </a:r>
          </a:p>
          <a:p>
            <a:pPr>
              <a:lnSpc>
                <a:spcPct val="80000"/>
              </a:lnSpc>
            </a:pPr>
            <a:endParaRPr lang="en-US" sz="2400" b="1" dirty="0"/>
          </a:p>
        </p:txBody>
      </p:sp>
      <p:pic>
        <p:nvPicPr>
          <p:cNvPr id="5" name="Graphic 4" descr="Lightbulb and gear outline">
            <a:extLst>
              <a:ext uri="{FF2B5EF4-FFF2-40B4-BE49-F238E27FC236}">
                <a16:creationId xmlns:a16="http://schemas.microsoft.com/office/drawing/2014/main" id="{6C6003C1-A569-1E57-9FB2-222D424E4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306" y="3501802"/>
            <a:ext cx="1375272" cy="137527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C8DC483-35AB-797B-011E-1C0870F9D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6020" y="3976464"/>
            <a:ext cx="6853238" cy="23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GB" altLang="ko-KR" kern="0" dirty="0">
                <a:ea typeface="굴림" pitchFamily="34" charset="-127"/>
              </a:rPr>
              <a:t>Problems</a:t>
            </a:r>
          </a:p>
          <a:p>
            <a:pPr lvl="1">
              <a:lnSpc>
                <a:spcPct val="80000"/>
              </a:lnSpc>
            </a:pPr>
            <a:r>
              <a:rPr lang="en-GB" altLang="ko-KR" kern="0" dirty="0">
                <a:ea typeface="굴림" pitchFamily="34" charset="-127"/>
              </a:rPr>
              <a:t>High spatial resolution images are very complex</a:t>
            </a:r>
          </a:p>
          <a:p>
            <a:pPr lvl="1">
              <a:lnSpc>
                <a:spcPct val="80000"/>
              </a:lnSpc>
            </a:pPr>
            <a:r>
              <a:rPr lang="en-GB" altLang="ko-KR" kern="0" dirty="0">
                <a:ea typeface="굴림" pitchFamily="34" charset="-127"/>
              </a:rPr>
              <a:t>Methods are very dependent on the classification system</a:t>
            </a:r>
          </a:p>
          <a:p>
            <a:pPr lvl="1">
              <a:lnSpc>
                <a:spcPct val="80000"/>
              </a:lnSpc>
            </a:pPr>
            <a:r>
              <a:rPr lang="en-GB" altLang="ko-KR" kern="0" dirty="0">
                <a:ea typeface="굴림" pitchFamily="34" charset="-127"/>
              </a:rPr>
              <a:t>They require previously acquired information about the terrain</a:t>
            </a:r>
          </a:p>
          <a:p>
            <a:pPr lvl="1">
              <a:lnSpc>
                <a:spcPct val="80000"/>
              </a:lnSpc>
            </a:pPr>
            <a:r>
              <a:rPr lang="en-GB" altLang="ko-KR" kern="0" dirty="0">
                <a:ea typeface="굴림" pitchFamily="34" charset="-127"/>
              </a:rPr>
              <a:t>The images need to be divided into small uniform processing units</a:t>
            </a:r>
          </a:p>
          <a:p>
            <a:pPr lvl="1">
              <a:lnSpc>
                <a:spcPct val="80000"/>
              </a:lnSpc>
            </a:pPr>
            <a:endParaRPr lang="en-GB" altLang="ko-KR" kern="0" dirty="0">
              <a:ea typeface="굴림" pitchFamily="34" charset="-127"/>
            </a:endParaRPr>
          </a:p>
          <a:p>
            <a:pPr>
              <a:lnSpc>
                <a:spcPct val="80000"/>
              </a:lnSpc>
            </a:pPr>
            <a:endParaRPr lang="en-US" kern="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3A47A27-7F53-988A-10EC-CA0498596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6020" y="2642220"/>
            <a:ext cx="6853238" cy="137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GB" kern="0" dirty="0">
                <a:ea typeface="굴림" pitchFamily="34" charset="-127"/>
              </a:rPr>
              <a:t>Classic Techniques</a:t>
            </a:r>
          </a:p>
          <a:p>
            <a:pPr lvl="1">
              <a:lnSpc>
                <a:spcPct val="80000"/>
              </a:lnSpc>
            </a:pPr>
            <a:r>
              <a:rPr lang="en-GB" kern="0" dirty="0">
                <a:ea typeface="굴림" pitchFamily="34" charset="-127"/>
              </a:rPr>
              <a:t>Pixel Classification</a:t>
            </a:r>
          </a:p>
          <a:p>
            <a:pPr lvl="1">
              <a:lnSpc>
                <a:spcPct val="80000"/>
              </a:lnSpc>
            </a:pPr>
            <a:r>
              <a:rPr lang="en-GB" kern="0" dirty="0">
                <a:ea typeface="굴림" pitchFamily="34" charset="-127"/>
              </a:rPr>
              <a:t>Object Classification</a:t>
            </a:r>
          </a:p>
          <a:p>
            <a:pPr lvl="1">
              <a:lnSpc>
                <a:spcPct val="80000"/>
              </a:lnSpc>
            </a:pPr>
            <a:r>
              <a:rPr lang="en-GB" kern="0" dirty="0">
                <a:ea typeface="굴림" pitchFamily="34" charset="-127"/>
              </a:rPr>
              <a:t>Graph-Based Classification</a:t>
            </a:r>
            <a:endParaRPr lang="en-GB" altLang="ko-KR" kern="0" dirty="0">
              <a:ea typeface="굴림" pitchFamily="34" charset="-127"/>
            </a:endParaRPr>
          </a:p>
          <a:p>
            <a:pPr>
              <a:lnSpc>
                <a:spcPct val="80000"/>
              </a:lnSpc>
            </a:pP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7" grpId="0" build="p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490" y="1600200"/>
            <a:ext cx="6923088" cy="677466"/>
          </a:xfrm>
        </p:spPr>
        <p:txBody>
          <a:bodyPr/>
          <a:lstStyle/>
          <a:p>
            <a:r>
              <a:rPr lang="en-GB" dirty="0"/>
              <a:t>Deep Learning – Convolutional Neural Network is a possible solution that obtains good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D3ED-4E1D-4C50-8C0C-FE9C82EEDB02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8" name="Graphic 7" descr="Lightbulb and gear outline">
            <a:extLst>
              <a:ext uri="{FF2B5EF4-FFF2-40B4-BE49-F238E27FC236}">
                <a16:creationId xmlns:a16="http://schemas.microsoft.com/office/drawing/2014/main" id="{AD48F389-E8C7-4D5B-2FE0-476DDC317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306" y="3501802"/>
            <a:ext cx="1375272" cy="1375272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48BD791-5D7D-C4D0-C1F0-2899B5104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475" y="274638"/>
            <a:ext cx="68532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9pPr>
          </a:lstStyle>
          <a:p>
            <a:r>
              <a:rPr lang="en-US" kern="0"/>
              <a:t>Introduction</a:t>
            </a:r>
            <a:endParaRPr lang="en-US" kern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6E79C6-0E00-0948-0726-F894FE686987}"/>
              </a:ext>
            </a:extLst>
          </p:cNvPr>
          <p:cNvSpPr txBox="1">
            <a:spLocks/>
          </p:cNvSpPr>
          <p:nvPr/>
        </p:nvSpPr>
        <p:spPr bwMode="auto">
          <a:xfrm>
            <a:off x="1836490" y="3678631"/>
            <a:ext cx="6923088" cy="78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GB" kern="0" dirty="0"/>
              <a:t>Two proposed solutions: transfer learning and small DCNN - not directly applicable to HSR images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7C3AC1-5AF9-966B-C6E8-5AA87D4907CE}"/>
              </a:ext>
            </a:extLst>
          </p:cNvPr>
          <p:cNvSpPr txBox="1">
            <a:spLocks/>
          </p:cNvSpPr>
          <p:nvPr/>
        </p:nvSpPr>
        <p:spPr bwMode="auto">
          <a:xfrm>
            <a:off x="1837035" y="2491803"/>
            <a:ext cx="692308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GB" kern="0" dirty="0"/>
              <a:t>Problem: for HSR images it requires a high number of layers which translates into an elevated number of training samples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AF668E-4357-0BA6-CEFF-6DAF0AE27B8A}"/>
              </a:ext>
            </a:extLst>
          </p:cNvPr>
          <p:cNvSpPr txBox="1">
            <a:spLocks/>
          </p:cNvSpPr>
          <p:nvPr/>
        </p:nvSpPr>
        <p:spPr bwMode="auto">
          <a:xfrm>
            <a:off x="1871415" y="5454376"/>
            <a:ext cx="6923088" cy="78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GB" kern="0" dirty="0"/>
              <a:t>Proposed use of a skeleton based decomposition method instead of uniform processing units</a:t>
            </a:r>
          </a:p>
          <a:p>
            <a:endParaRPr lang="pt-PT" kern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B9B52A-3FCC-9B4F-7656-BC2907DAFE20}"/>
              </a:ext>
            </a:extLst>
          </p:cNvPr>
          <p:cNvSpPr txBox="1">
            <a:spLocks/>
          </p:cNvSpPr>
          <p:nvPr/>
        </p:nvSpPr>
        <p:spPr bwMode="auto">
          <a:xfrm>
            <a:off x="1836490" y="4581922"/>
            <a:ext cx="6923088" cy="78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GB" kern="0" dirty="0"/>
              <a:t>Creation of a new method: STDCNN – combines both solutions</a:t>
            </a:r>
          </a:p>
        </p:txBody>
      </p:sp>
    </p:spTree>
    <p:extLst>
      <p:ext uri="{BB962C8B-B14F-4D97-AF65-F5344CB8AC3E}">
        <p14:creationId xmlns:p14="http://schemas.microsoft.com/office/powerpoint/2010/main" val="14040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921" y="1223333"/>
            <a:ext cx="6122020" cy="5497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Area of Study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2841" y="1253497"/>
            <a:ext cx="1800200" cy="158816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Hong Kong</a:t>
            </a:r>
          </a:p>
          <a:p>
            <a:pPr marL="0" indent="0">
              <a:buNone/>
            </a:pPr>
            <a:r>
              <a:rPr lang="en-GB" dirty="0"/>
              <a:t>WorldView-3 </a:t>
            </a:r>
          </a:p>
          <a:p>
            <a:pPr marL="0" indent="0">
              <a:buNone/>
            </a:pPr>
            <a:r>
              <a:rPr lang="en-GB" dirty="0"/>
              <a:t>1.24m</a:t>
            </a:r>
          </a:p>
          <a:p>
            <a:pPr marL="0" indent="0">
              <a:buNone/>
            </a:pPr>
            <a:r>
              <a:rPr lang="en-GB" dirty="0"/>
              <a:t>8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D3ED-4E1D-4C50-8C0C-FE9C82EEDB02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7" name="Graphic 6" descr="Map with pin outline">
            <a:extLst>
              <a:ext uri="{FF2B5EF4-FFF2-40B4-BE49-F238E27FC236}">
                <a16:creationId xmlns:a16="http://schemas.microsoft.com/office/drawing/2014/main" id="{465B0471-B142-BADE-B6FE-6E45DAB0F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306" y="3507777"/>
            <a:ext cx="1375272" cy="137527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3CBB0D-E3C5-8C75-17B7-84AB0B5A4E6D}"/>
              </a:ext>
            </a:extLst>
          </p:cNvPr>
          <p:cNvSpPr txBox="1">
            <a:spLocks/>
          </p:cNvSpPr>
          <p:nvPr/>
        </p:nvSpPr>
        <p:spPr bwMode="auto">
          <a:xfrm>
            <a:off x="4419141" y="5271424"/>
            <a:ext cx="1800200" cy="158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66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kern="0" dirty="0"/>
              <a:t>Shenzhen</a:t>
            </a:r>
          </a:p>
          <a:p>
            <a:pPr marL="0" indent="0">
              <a:buFontTx/>
              <a:buNone/>
            </a:pPr>
            <a:r>
              <a:rPr lang="en-GB" kern="0" dirty="0"/>
              <a:t>WorldView-2 </a:t>
            </a:r>
          </a:p>
          <a:p>
            <a:pPr marL="0" indent="0">
              <a:buFontTx/>
              <a:buNone/>
            </a:pPr>
            <a:r>
              <a:rPr lang="en-GB" kern="0" dirty="0"/>
              <a:t>0.5 m</a:t>
            </a:r>
          </a:p>
          <a:p>
            <a:pPr marL="0" indent="0">
              <a:buFontTx/>
              <a:buNone/>
            </a:pPr>
            <a:r>
              <a:rPr lang="en-GB" kern="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135531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Map with pin outline">
            <a:extLst>
              <a:ext uri="{FF2B5EF4-FFF2-40B4-BE49-F238E27FC236}">
                <a16:creationId xmlns:a16="http://schemas.microsoft.com/office/drawing/2014/main" id="{20417BF6-282D-ACA4-18B9-10C3E4FF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306" y="3507777"/>
            <a:ext cx="1375272" cy="13752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CECBDFD-8562-0F1C-A9F6-8637AA8B9A43}"/>
              </a:ext>
            </a:extLst>
          </p:cNvPr>
          <p:cNvSpPr txBox="1">
            <a:spLocks/>
          </p:cNvSpPr>
          <p:nvPr/>
        </p:nvSpPr>
        <p:spPr bwMode="auto">
          <a:xfrm>
            <a:off x="1987550" y="427038"/>
            <a:ext cx="69135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9pPr>
          </a:lstStyle>
          <a:p>
            <a:r>
              <a:rPr lang="en-GB" kern="0"/>
              <a:t>Area of Study</a:t>
            </a:r>
            <a:endParaRPr lang="pt-PT" kern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0BC560-9128-C4B3-A046-C59A48FEA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25" y="1600200"/>
            <a:ext cx="6862763" cy="563039"/>
          </a:xfrm>
        </p:spPr>
        <p:txBody>
          <a:bodyPr/>
          <a:lstStyle/>
          <a:p>
            <a:r>
              <a:rPr lang="en-GB" dirty="0"/>
              <a:t>The authors considered 11 different classes for training</a:t>
            </a:r>
            <a:endParaRPr lang="pt-P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9454E-01B3-A16A-741A-FCEFE2D1A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20"/>
          <a:stretch/>
        </p:blipFill>
        <p:spPr>
          <a:xfrm>
            <a:off x="1825625" y="2881212"/>
            <a:ext cx="2880320" cy="3838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B3316F-CC7F-188B-D5EE-AC7AFCCE5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23" y="2718625"/>
            <a:ext cx="4892929" cy="37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D3ED-4E1D-4C50-8C0C-FE9C82EEDB02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8920"/>
          <a:stretch/>
        </p:blipFill>
        <p:spPr>
          <a:xfrm>
            <a:off x="1825625" y="2881212"/>
            <a:ext cx="2880320" cy="3838575"/>
          </a:xfrm>
          <a:prstGeom prst="rect">
            <a:avLst/>
          </a:prstGeom>
        </p:spPr>
      </p:pic>
      <p:pic>
        <p:nvPicPr>
          <p:cNvPr id="9" name="Graphic 8" descr="Map with pin outline">
            <a:extLst>
              <a:ext uri="{FF2B5EF4-FFF2-40B4-BE49-F238E27FC236}">
                <a16:creationId xmlns:a16="http://schemas.microsoft.com/office/drawing/2014/main" id="{20417BF6-282D-ACA4-18B9-10C3E4FF2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306" y="3507777"/>
            <a:ext cx="1375272" cy="13752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CECBDFD-8562-0F1C-A9F6-8637AA8B9A43}"/>
              </a:ext>
            </a:extLst>
          </p:cNvPr>
          <p:cNvSpPr txBox="1">
            <a:spLocks/>
          </p:cNvSpPr>
          <p:nvPr/>
        </p:nvSpPr>
        <p:spPr bwMode="auto">
          <a:xfrm>
            <a:off x="1987550" y="427038"/>
            <a:ext cx="69135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9pPr>
          </a:lstStyle>
          <a:p>
            <a:r>
              <a:rPr lang="en-GB" kern="0" dirty="0"/>
              <a:t>Area of Study</a:t>
            </a:r>
            <a:endParaRPr lang="pt-PT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23" y="2718625"/>
            <a:ext cx="4892929" cy="37938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9640A2-565C-16F9-A912-BAFA7CCB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25" y="1600200"/>
            <a:ext cx="6923088" cy="1143000"/>
          </a:xfrm>
        </p:spPr>
        <p:txBody>
          <a:bodyPr/>
          <a:lstStyle/>
          <a:p>
            <a:r>
              <a:rPr lang="en-GB" dirty="0"/>
              <a:t>Hong Kong = 36 training samples, 15-25 testing samples</a:t>
            </a:r>
          </a:p>
          <a:p>
            <a:r>
              <a:rPr lang="en-GB" dirty="0"/>
              <a:t>Shenzhen = 40 training samples, 30 testing samples</a:t>
            </a:r>
          </a:p>
          <a:p>
            <a:r>
              <a:rPr lang="en-GB" dirty="0"/>
              <a:t>Dimension 256 x 256 </a:t>
            </a:r>
            <a:r>
              <a:rPr lang="en-GB" dirty="0" err="1"/>
              <a:t>px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57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Circles with arrows outline">
            <a:extLst>
              <a:ext uri="{FF2B5EF4-FFF2-40B4-BE49-F238E27FC236}">
                <a16:creationId xmlns:a16="http://schemas.microsoft.com/office/drawing/2014/main" id="{5518B383-5293-3113-066C-4945632E0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306" y="3501802"/>
            <a:ext cx="1375272" cy="13752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D3ED-4E1D-4C50-8C0C-FE9C82EEDB02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926" y="3762549"/>
            <a:ext cx="4599643" cy="299367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25625" y="1600200"/>
            <a:ext cx="6923088" cy="4527550"/>
          </a:xfrm>
        </p:spPr>
        <p:txBody>
          <a:bodyPr/>
          <a:lstStyle/>
          <a:p>
            <a:r>
              <a:rPr lang="en-GB" dirty="0"/>
              <a:t>Creation of STDCNN:</a:t>
            </a:r>
          </a:p>
          <a:p>
            <a:r>
              <a:rPr lang="en-GB" dirty="0"/>
              <a:t>Transferred DCNN uses </a:t>
            </a:r>
            <a:r>
              <a:rPr lang="en-GB" dirty="0" err="1"/>
              <a:t>AlexNet</a:t>
            </a:r>
            <a:r>
              <a:rPr lang="en-GB" dirty="0"/>
              <a:t> trained set – allows the STDCNN to gain a deep architecture</a:t>
            </a:r>
          </a:p>
          <a:p>
            <a:r>
              <a:rPr lang="en-GB" dirty="0"/>
              <a:t>Small DCNN with reduced level of convolution and pooling layers – can work with multispectral images</a:t>
            </a:r>
          </a:p>
          <a:p>
            <a:r>
              <a:rPr lang="en-GB" dirty="0"/>
              <a:t>Two final layers - fully connected and </a:t>
            </a:r>
            <a:r>
              <a:rPr lang="en-GB" dirty="0" err="1"/>
              <a:t>softmax</a:t>
            </a:r>
            <a:r>
              <a:rPr lang="en-GB" dirty="0"/>
              <a:t> – join the results of the two paths</a:t>
            </a:r>
            <a:endParaRPr lang="pt-PT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75756D-16AA-A259-3953-4B17E546A94C}"/>
              </a:ext>
            </a:extLst>
          </p:cNvPr>
          <p:cNvSpPr txBox="1">
            <a:spLocks/>
          </p:cNvSpPr>
          <p:nvPr/>
        </p:nvSpPr>
        <p:spPr bwMode="auto">
          <a:xfrm>
            <a:off x="1987550" y="427038"/>
            <a:ext cx="69135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9pPr>
          </a:lstStyle>
          <a:p>
            <a:r>
              <a:rPr lang="en-GB" kern="0" dirty="0"/>
              <a:t>Methodology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1001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Decomposing the image with the skeleton based method</a:t>
            </a:r>
          </a:p>
          <a:p>
            <a:r>
              <a:rPr lang="en-GB" dirty="0"/>
              <a:t>For each area of the skeleton all processing units belonging to that area are used</a:t>
            </a:r>
          </a:p>
          <a:p>
            <a:r>
              <a:rPr lang="en-GB" dirty="0"/>
              <a:t>Results are combined to generate the land-use map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D3ED-4E1D-4C50-8C0C-FE9C82EEDB02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38" y="3127832"/>
            <a:ext cx="5956672" cy="3598679"/>
          </a:xfrm>
          <a:prstGeom prst="rect">
            <a:avLst/>
          </a:prstGeom>
        </p:spPr>
      </p:pic>
      <p:pic>
        <p:nvPicPr>
          <p:cNvPr id="7" name="Graphic 6" descr="Circles with arrows outline">
            <a:extLst>
              <a:ext uri="{FF2B5EF4-FFF2-40B4-BE49-F238E27FC236}">
                <a16:creationId xmlns:a16="http://schemas.microsoft.com/office/drawing/2014/main" id="{5DB758C0-A921-2241-402C-74745D66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06" y="3501802"/>
            <a:ext cx="1375272" cy="13752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422A115-77A1-CBF0-D579-2C42258B9CDC}"/>
              </a:ext>
            </a:extLst>
          </p:cNvPr>
          <p:cNvSpPr txBox="1">
            <a:spLocks/>
          </p:cNvSpPr>
          <p:nvPr/>
        </p:nvSpPr>
        <p:spPr bwMode="auto">
          <a:xfrm>
            <a:off x="1987550" y="427038"/>
            <a:ext cx="69135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66"/>
                </a:solidFill>
                <a:latin typeface="Futura LT" pitchFamily="2" charset="0"/>
                <a:ea typeface="Kozuka Gothic Pro EL" pitchFamily="34" charset="-128"/>
              </a:defRPr>
            </a:lvl9pPr>
          </a:lstStyle>
          <a:p>
            <a:r>
              <a:rPr lang="en-GB" kern="0" dirty="0"/>
              <a:t>Methodology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174358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Futura LT"/>
        <a:ea typeface="Kozuka Gothic Pro EL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lix Titling" pitchFamily="82" charset="0"/>
            <a:ea typeface="굴림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lix Titling" pitchFamily="82" charset="0"/>
            <a:ea typeface="굴림" pitchFamily="34" charset="-127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"/>
        <a:ea typeface="Kozuka Gothic Pro EL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lix Titling" pitchFamily="82" charset="0"/>
            <a:ea typeface="굴림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lix Titling" pitchFamily="82" charset="0"/>
            <a:ea typeface="굴림" pitchFamily="34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</TotalTime>
  <Words>423</Words>
  <Application>Microsoft Office PowerPoint</Application>
  <PresentationFormat>Custom</PresentationFormat>
  <Paragraphs>71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Felix Titling</vt:lpstr>
      <vt:lpstr>Futura LT</vt:lpstr>
      <vt:lpstr>template</vt:lpstr>
      <vt:lpstr>Custom Design</vt:lpstr>
      <vt:lpstr>Urban land-use mapping using a deep convolutional neural network with high spatial resolution multispectral remote sensing imagery</vt:lpstr>
      <vt:lpstr>Index</vt:lpstr>
      <vt:lpstr>Introduction</vt:lpstr>
      <vt:lpstr>PowerPoint Presentation</vt:lpstr>
      <vt:lpstr>Area of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Silvia Mourao</cp:lastModifiedBy>
  <cp:revision>152</cp:revision>
  <dcterms:created xsi:type="dcterms:W3CDTF">2006-06-13T13:38:55Z</dcterms:created>
  <dcterms:modified xsi:type="dcterms:W3CDTF">2022-05-14T15:56:01Z</dcterms:modified>
</cp:coreProperties>
</file>